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1"/>
  </p:notesMasterIdLst>
  <p:sldIdLst>
    <p:sldId id="256" r:id="rId2"/>
    <p:sldId id="463" r:id="rId3"/>
    <p:sldId id="516" r:id="rId4"/>
    <p:sldId id="508" r:id="rId5"/>
    <p:sldId id="509" r:id="rId6"/>
    <p:sldId id="521" r:id="rId7"/>
    <p:sldId id="520" r:id="rId8"/>
    <p:sldId id="510" r:id="rId9"/>
    <p:sldId id="511" r:id="rId10"/>
    <p:sldId id="512" r:id="rId11"/>
    <p:sldId id="513" r:id="rId12"/>
    <p:sldId id="514" r:id="rId13"/>
    <p:sldId id="515" r:id="rId14"/>
    <p:sldId id="477" r:id="rId15"/>
    <p:sldId id="399" r:id="rId16"/>
    <p:sldId id="409" r:id="rId17"/>
    <p:sldId id="481" r:id="rId18"/>
    <p:sldId id="482" r:id="rId19"/>
    <p:sldId id="50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3/2/2022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3/2/2022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3/2/2022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3/2/2022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3/2/2022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3/2/2022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3/2/2022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3/2/2022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7.tiff"/><Relationship Id="rId5" Type="http://schemas.openxmlformats.org/officeDocument/2006/relationships/image" Target="../media/image16.tiff"/><Relationship Id="rId10" Type="http://schemas.openxmlformats.org/officeDocument/2006/relationships/image" Target="../media/image2.png"/><Relationship Id="rId4" Type="http://schemas.openxmlformats.org/officeDocument/2006/relationships/image" Target="../media/image15.tiff"/><Relationship Id="rId9" Type="http://schemas.openxmlformats.org/officeDocument/2006/relationships/hyperlink" Target="https://anubhavtrainings.com/"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0.jpg"/><Relationship Id="rId7" Type="http://schemas.openxmlformats.org/officeDocument/2006/relationships/image" Target="../media/image2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sapui5.hana.ondemand.com/#/entity/sap.m.List"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10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209396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546823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9365896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53956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8"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10</a:t>
            </a:r>
          </a:p>
        </p:txBody>
      </p:sp>
    </p:spTree>
    <p:extLst>
      <p:ext uri="{BB962C8B-B14F-4D97-AF65-F5344CB8AC3E}">
        <p14:creationId xmlns:p14="http://schemas.microsoft.com/office/powerpoint/2010/main" val="3991243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10</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2031325"/>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Introduction to List controls in SAP UI5</a:t>
            </a:r>
          </a:p>
          <a:p>
            <a:pPr marL="285750" indent="-285750">
              <a:buClr>
                <a:schemeClr val="tx1"/>
              </a:buClr>
              <a:buFont typeface="Arial" panose="020B0604020202020204" pitchFamily="34" charset="0"/>
              <a:buChar char="•"/>
            </a:pPr>
            <a:r>
              <a:rPr lang="en-US" dirty="0"/>
              <a:t>Types of List in UI5</a:t>
            </a:r>
          </a:p>
          <a:p>
            <a:pPr marL="285750" indent="-285750">
              <a:buClr>
                <a:schemeClr val="tx1"/>
              </a:buClr>
              <a:buFont typeface="Arial" panose="020B0604020202020204" pitchFamily="34" charset="0"/>
              <a:buChar char="•"/>
            </a:pPr>
            <a:r>
              <a:rPr lang="en-US" dirty="0"/>
              <a:t>Creating model in Manifest.json</a:t>
            </a:r>
          </a:p>
          <a:p>
            <a:pPr marL="285750" indent="-285750">
              <a:buClr>
                <a:schemeClr val="tx1"/>
              </a:buClr>
              <a:buFont typeface="Arial" panose="020B0604020202020204" pitchFamily="34" charset="0"/>
              <a:buChar char="•"/>
            </a:pPr>
            <a:r>
              <a:rPr lang="en-US" dirty="0"/>
              <a:t>Search Functionality</a:t>
            </a:r>
          </a:p>
          <a:p>
            <a:pPr marL="285750" indent="-285750">
              <a:buClr>
                <a:schemeClr val="tx1"/>
              </a:buClr>
              <a:buFont typeface="Arial" panose="020B0604020202020204" pitchFamily="34" charset="0"/>
              <a:buChar char="•"/>
            </a:pPr>
            <a:r>
              <a:rPr lang="en-US" dirty="0"/>
              <a:t>List Modes and Grouping</a:t>
            </a:r>
          </a:p>
          <a:p>
            <a:pPr>
              <a:buClr>
                <a:schemeClr val="tx1"/>
              </a:buClr>
            </a:pPr>
            <a:endParaRPr lang="en-US" dirty="0"/>
          </a:p>
          <a:p>
            <a:pPr marL="285750"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List Control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198"/>
          </a:xfrm>
          <a:prstGeom prst="rect">
            <a:avLst/>
          </a:prstGeom>
          <a:noFill/>
        </p:spPr>
        <p:txBody>
          <a:bodyPr wrap="square" rtlCol="0">
            <a:spAutoFit/>
          </a:bodyPr>
          <a:lstStyle/>
          <a:p>
            <a:pPr algn="just">
              <a:lnSpc>
                <a:spcPct val="100000"/>
              </a:lnSpc>
            </a:pPr>
            <a:r>
              <a:rPr lang="en-US" sz="1800" b="0" i="0" dirty="0">
                <a:solidFill>
                  <a:srgbClr val="333333"/>
                </a:solidFill>
                <a:effectLst/>
                <a:latin typeface="Calibri (Body)"/>
              </a:rPr>
              <a:t>The list contains various list items. These items can be of various types depending on the use case and on the content they have. SAPUI5 already provides the most common list items in SAP Fiori in the form of controls, although custom list items can also be created if necessary.</a:t>
            </a:r>
          </a:p>
          <a:p>
            <a:pPr algn="just">
              <a:lnSpc>
                <a:spcPct val="100000"/>
              </a:lnSpc>
            </a:pPr>
            <a:r>
              <a:rPr lang="en-US" sz="1800" dirty="0">
                <a:solidFill>
                  <a:srgbClr val="333333"/>
                </a:solidFill>
                <a:latin typeface="Calibri (Body)"/>
              </a:rPr>
              <a:t>Reference: </a:t>
            </a:r>
            <a:r>
              <a:rPr lang="en-US" sz="1800" dirty="0">
                <a:solidFill>
                  <a:srgbClr val="333333"/>
                </a:solidFill>
                <a:latin typeface="Calibri (Body)"/>
                <a:hlinkClick r:id="rId3"/>
              </a:rPr>
              <a:t>https://sapui5.hana.ondemand.com/#/entity/sap.m.List</a:t>
            </a:r>
            <a:endParaRPr lang="en-US" sz="1800" dirty="0">
              <a:solidFill>
                <a:srgbClr val="333333"/>
              </a:solidFill>
              <a:latin typeface="Calibri (Body)"/>
            </a:endParaRPr>
          </a:p>
          <a:p>
            <a:pPr algn="just">
              <a:lnSpc>
                <a:spcPct val="100000"/>
              </a:lnSpc>
            </a:pPr>
            <a:endParaRPr lang="en-US" sz="1800" dirty="0">
              <a:solidFill>
                <a:schemeClr val="tx1">
                  <a:lumMod val="95000"/>
                  <a:lumOff val="5000"/>
                </a:schemeClr>
              </a:solidFill>
              <a:latin typeface="Calibri (Body)"/>
            </a:endParaRPr>
          </a:p>
          <a:p>
            <a:r>
              <a:rPr lang="en-US" sz="1799" dirty="0">
                <a:solidFill>
                  <a:prstClr val="black"/>
                </a:solidFill>
                <a:latin typeface="Calibri"/>
              </a:rPr>
              <a:t>A List control is a single column table with multiple </a:t>
            </a:r>
            <a:r>
              <a:rPr lang="en-US" sz="1799" b="1" dirty="0">
                <a:solidFill>
                  <a:prstClr val="black"/>
                </a:solidFill>
                <a:latin typeface="Calibri"/>
              </a:rPr>
              <a:t>items</a:t>
            </a:r>
            <a:r>
              <a:rPr lang="en-US" sz="1799" dirty="0">
                <a:solidFill>
                  <a:prstClr val="black"/>
                </a:solidFill>
                <a:latin typeface="Calibri"/>
              </a:rPr>
              <a:t> inside. We will have a list header and items as aggregation.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3" name="Picture 2">
            <a:extLst>
              <a:ext uri="{FF2B5EF4-FFF2-40B4-BE49-F238E27FC236}">
                <a16:creationId xmlns:a16="http://schemas.microsoft.com/office/drawing/2014/main" id="{E4DC3371-1356-4EE6-B6DB-6DAF999653D1}"/>
              </a:ext>
            </a:extLst>
          </p:cNvPr>
          <p:cNvPicPr>
            <a:picLocks noChangeAspect="1"/>
          </p:cNvPicPr>
          <p:nvPr/>
        </p:nvPicPr>
        <p:blipFill>
          <a:blip r:embed="rId4"/>
          <a:stretch>
            <a:fillRect/>
          </a:stretch>
        </p:blipFill>
        <p:spPr>
          <a:xfrm>
            <a:off x="905215" y="2630703"/>
            <a:ext cx="9732967" cy="3448207"/>
          </a:xfrm>
          <a:prstGeom prst="rect">
            <a:avLst/>
          </a:prstGeom>
        </p:spPr>
      </p:pic>
    </p:spTree>
    <p:extLst>
      <p:ext uri="{BB962C8B-B14F-4D97-AF65-F5344CB8AC3E}">
        <p14:creationId xmlns:p14="http://schemas.microsoft.com/office/powerpoint/2010/main" val="1525603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List Controls in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r>
              <a:rPr lang="en-US" dirty="0"/>
              <a:t>Now we will add some basics list controls in the View1 of our application.</a:t>
            </a:r>
          </a:p>
          <a:p>
            <a:endParaRPr lang="en-US" dirty="0"/>
          </a:p>
          <a:p>
            <a:r>
              <a:rPr lang="en-US" dirty="0"/>
              <a:t>Code Links: </a:t>
            </a:r>
          </a:p>
          <a:p>
            <a:pPr marL="285750" indent="-285750">
              <a:buFontTx/>
              <a:buChar char="-"/>
            </a:pPr>
            <a:r>
              <a:rPr lang="en-US" dirty="0"/>
              <a:t>View1.view.xml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543557A-4943-4D86-8AF4-75C91A9AF567}"/>
              </a:ext>
            </a:extLst>
          </p:cNvPr>
          <p:cNvPicPr>
            <a:picLocks noChangeAspect="1"/>
          </p:cNvPicPr>
          <p:nvPr/>
        </p:nvPicPr>
        <p:blipFill>
          <a:blip r:embed="rId3"/>
          <a:stretch>
            <a:fillRect/>
          </a:stretch>
        </p:blipFill>
        <p:spPr>
          <a:xfrm>
            <a:off x="2798199" y="1762991"/>
            <a:ext cx="8625208" cy="41956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86489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Models in manifest.json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247060"/>
          </a:xfrm>
          <a:prstGeom prst="rect">
            <a:avLst/>
          </a:prstGeom>
          <a:noFill/>
        </p:spPr>
        <p:txBody>
          <a:bodyPr wrap="square" rtlCol="0">
            <a:spAutoFit/>
          </a:bodyPr>
          <a:lstStyle/>
          <a:p>
            <a:r>
              <a:rPr lang="en-US" dirty="0"/>
              <a:t>Now we want to bind our list control to a model to show the multiple records using the list control.</a:t>
            </a:r>
          </a:p>
          <a:p>
            <a:r>
              <a:rPr lang="en-US" dirty="0"/>
              <a:t>For this first we need a file with some demo data related to the fruits, so we have created a file which has three entity sets:</a:t>
            </a:r>
          </a:p>
          <a:p>
            <a:pPr defTabSz="914126"/>
            <a:r>
              <a:rPr lang="en-US" sz="1799" b="1" dirty="0">
                <a:solidFill>
                  <a:prstClr val="black"/>
                </a:solidFill>
                <a:latin typeface="Calibri"/>
              </a:rPr>
              <a:t>fruits</a:t>
            </a:r>
            <a:r>
              <a:rPr lang="en-US" sz="1799" dirty="0">
                <a:solidFill>
                  <a:prstClr val="black"/>
                </a:solidFill>
                <a:latin typeface="Calibri"/>
              </a:rPr>
              <a:t> – name, color, type (neutral, citrus, alkaline),price,</a:t>
            </a:r>
            <a:r>
              <a:rPr lang="en-US" dirty="0"/>
              <a:t> healthBenefit</a:t>
            </a:r>
            <a:r>
              <a:rPr lang="en-US" sz="1799" dirty="0">
                <a:solidFill>
                  <a:prstClr val="black"/>
                </a:solidFill>
                <a:latin typeface="Calibri"/>
              </a:rPr>
              <a:t>, unit, status (available, discontinued, out of stock), image (url from google) – 20</a:t>
            </a:r>
          </a:p>
          <a:p>
            <a:pPr defTabSz="914126"/>
            <a:r>
              <a:rPr lang="en-US" sz="1799" b="1" dirty="0">
                <a:solidFill>
                  <a:prstClr val="black"/>
                </a:solidFill>
                <a:latin typeface="Calibri"/>
              </a:rPr>
              <a:t>cities – </a:t>
            </a:r>
            <a:r>
              <a:rPr lang="en-US" sz="1799" dirty="0">
                <a:solidFill>
                  <a:prstClr val="black"/>
                </a:solidFill>
                <a:latin typeface="Calibri"/>
              </a:rPr>
              <a:t>name, state, famousFor, population – 10</a:t>
            </a:r>
          </a:p>
          <a:p>
            <a:pPr defTabSz="914126"/>
            <a:r>
              <a:rPr lang="en-US" sz="1799" b="1" dirty="0">
                <a:solidFill>
                  <a:prstClr val="black"/>
                </a:solidFill>
                <a:latin typeface="Calibri"/>
              </a:rPr>
              <a:t>supplier – </a:t>
            </a:r>
            <a:r>
              <a:rPr lang="en-US" dirty="0"/>
              <a:t>name, city, country, contactPerson, phone, email, sinceWhen </a:t>
            </a:r>
            <a:r>
              <a:rPr lang="en-US" sz="1799" dirty="0">
                <a:solidFill>
                  <a:prstClr val="black"/>
                </a:solidFill>
                <a:latin typeface="Calibri"/>
              </a:rPr>
              <a:t>– 10</a:t>
            </a:r>
          </a:p>
          <a:p>
            <a:endParaRPr lang="en-US" dirty="0"/>
          </a:p>
          <a:p>
            <a:r>
              <a:rPr lang="en-US" dirty="0"/>
              <a:t>Now we will create a models folder in the webapp and in the models folder we will create a folder named mockdata, we will put our json file in this folder.</a:t>
            </a:r>
          </a:p>
          <a:p>
            <a:endParaRPr lang="en-US" dirty="0"/>
          </a:p>
          <a:p>
            <a:r>
              <a:rPr lang="en-US" dirty="0"/>
              <a:t>Code Link:</a:t>
            </a:r>
          </a:p>
          <a:p>
            <a:pPr marL="285750" indent="-285750">
              <a:buFontTx/>
              <a:buChar char="-"/>
            </a:pPr>
            <a:r>
              <a:rPr lang="en-US" dirty="0"/>
              <a:t>manifest.json</a:t>
            </a:r>
          </a:p>
          <a:p>
            <a:pPr marL="285750" indent="-285750">
              <a:buFontTx/>
              <a:buChar char="-"/>
            </a:pPr>
            <a:r>
              <a:rPr lang="en-US" dirty="0"/>
              <a:t>mydata.json</a:t>
            </a:r>
          </a:p>
          <a:p>
            <a:pPr marL="285750" indent="-285750">
              <a:buFontTx/>
              <a:buChar char="-"/>
            </a:pPr>
            <a:r>
              <a:rPr lang="en-US" dirty="0"/>
              <a:t>View1.view.xml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BBB6CCB0-F283-4B8C-92ED-5316DC04B4B3}"/>
              </a:ext>
            </a:extLst>
          </p:cNvPr>
          <p:cNvPicPr>
            <a:picLocks noChangeAspect="1"/>
          </p:cNvPicPr>
          <p:nvPr/>
        </p:nvPicPr>
        <p:blipFill>
          <a:blip r:embed="rId3"/>
          <a:stretch>
            <a:fillRect/>
          </a:stretch>
        </p:blipFill>
        <p:spPr>
          <a:xfrm>
            <a:off x="4192316" y="3862023"/>
            <a:ext cx="2159437" cy="23282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418EA8AA-F03C-441C-A8F8-C2B32E39A6F5}"/>
              </a:ext>
            </a:extLst>
          </p:cNvPr>
          <p:cNvPicPr>
            <a:picLocks noChangeAspect="1"/>
          </p:cNvPicPr>
          <p:nvPr/>
        </p:nvPicPr>
        <p:blipFill>
          <a:blip r:embed="rId4"/>
          <a:stretch>
            <a:fillRect/>
          </a:stretch>
        </p:blipFill>
        <p:spPr>
          <a:xfrm>
            <a:off x="6749244" y="3862023"/>
            <a:ext cx="4369068" cy="23282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37944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Search Functionality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b="0" i="0" dirty="0">
                <a:effectLst/>
              </a:rPr>
              <a:t>Nowadays we come across many web pages that provide data in the form of lists or tables. These lists are enabled with search functionality, i.e., as the user types in into the search field and press enter then the data in the list is filtered according to the value in search field.</a:t>
            </a:r>
          </a:p>
          <a:p>
            <a:endParaRPr lang="en-US" dirty="0"/>
          </a:p>
          <a:p>
            <a:endParaRPr lang="en-US" dirty="0"/>
          </a:p>
          <a:p>
            <a:r>
              <a:rPr lang="en-US" dirty="0"/>
              <a:t>Code Link:</a:t>
            </a:r>
          </a:p>
          <a:p>
            <a:pPr marL="285750" indent="-285750">
              <a:buFontTx/>
              <a:buChar char="-"/>
            </a:pPr>
            <a:r>
              <a:rPr lang="en-US" dirty="0"/>
              <a:t>View1.view.xml</a:t>
            </a:r>
          </a:p>
          <a:p>
            <a:pPr marL="285750" indent="-285750">
              <a:buFontTx/>
              <a:buChar char="-"/>
            </a:pPr>
            <a:r>
              <a:rPr lang="en-US" dirty="0"/>
              <a:t>View1.controller.js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0CF35FB-208B-4691-BCD9-80B2C715EB59}"/>
              </a:ext>
            </a:extLst>
          </p:cNvPr>
          <p:cNvPicPr>
            <a:picLocks noChangeAspect="1"/>
          </p:cNvPicPr>
          <p:nvPr/>
        </p:nvPicPr>
        <p:blipFill>
          <a:blip r:embed="rId3"/>
          <a:stretch>
            <a:fillRect/>
          </a:stretch>
        </p:blipFill>
        <p:spPr>
          <a:xfrm>
            <a:off x="6810552" y="1771023"/>
            <a:ext cx="4612853" cy="22282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E8A8BE5-9D7A-4A2B-9A35-945D96C5FE52}"/>
              </a:ext>
            </a:extLst>
          </p:cNvPr>
          <p:cNvPicPr>
            <a:picLocks noChangeAspect="1"/>
          </p:cNvPicPr>
          <p:nvPr/>
        </p:nvPicPr>
        <p:blipFill>
          <a:blip r:embed="rId4"/>
          <a:stretch>
            <a:fillRect/>
          </a:stretch>
        </p:blipFill>
        <p:spPr>
          <a:xfrm>
            <a:off x="248522" y="3429000"/>
            <a:ext cx="5132927" cy="28234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9368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List Modes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lgn="just" defTabSz="685800">
              <a:buFont typeface="Arial" panose="020B0604020202020204" pitchFamily="34" charset="0"/>
              <a:buChar char="•"/>
            </a:pPr>
            <a:r>
              <a:rPr lang="en-US" b="0" i="0" dirty="0">
                <a:solidFill>
                  <a:srgbClr val="202124"/>
                </a:solidFill>
                <a:effectLst/>
                <a:latin typeface="Calibri (Body)"/>
              </a:rPr>
              <a:t>The mode property </a:t>
            </a:r>
            <a:r>
              <a:rPr lang="en-US" b="1" i="0" dirty="0">
                <a:solidFill>
                  <a:srgbClr val="202124"/>
                </a:solidFill>
                <a:effectLst/>
                <a:latin typeface="Calibri (Body)"/>
              </a:rPr>
              <a:t>defines the appearance of the left area of a list item</a:t>
            </a:r>
            <a:r>
              <a:rPr lang="en-US" b="0" i="0" dirty="0">
                <a:solidFill>
                  <a:srgbClr val="202124"/>
                </a:solidFill>
                <a:effectLst/>
                <a:latin typeface="Calibri (Body)"/>
              </a:rPr>
              <a:t>.</a:t>
            </a:r>
            <a:endParaRPr lang="en-US" dirty="0">
              <a:solidFill>
                <a:prstClr val="black"/>
              </a:solidFill>
              <a:latin typeface="Calibri (Body)"/>
            </a:endParaRPr>
          </a:p>
          <a:p>
            <a:pPr marL="285750" indent="-285750" algn="just" defTabSz="685800">
              <a:buFont typeface="Arial" panose="020B0604020202020204" pitchFamily="34" charset="0"/>
              <a:buChar char="•"/>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Lists have properties and events and they contain list items that inherit from </a:t>
            </a:r>
            <a:r>
              <a:rPr kumimoji="0" lang="en-US" altLang="en-US" b="0" i="0" u="none" strike="noStrike" cap="none" normalizeH="0" baseline="0" dirty="0">
                <a:ln>
                  <a:noFill/>
                </a:ln>
                <a:solidFill>
                  <a:srgbClr val="333333"/>
                </a:solidFill>
                <a:effectLst/>
                <a:latin typeface="Calibri (Body)"/>
                <a:cs typeface="Courier New" panose="02070309020205020404" pitchFamily="49" charset="0"/>
              </a:rPr>
              <a:t>sap.m.ListItemBase</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which provides navigation, selection and event features.</a:t>
            </a:r>
            <a:r>
              <a:rPr kumimoji="0" lang="en-US" altLang="en-US" b="0" i="0" u="none" strike="noStrike" cap="none" normalizeH="0" baseline="0" dirty="0">
                <a:ln>
                  <a:noFill/>
                </a:ln>
                <a:solidFill>
                  <a:schemeClr val="tx1"/>
                </a:solidFill>
                <a:effectLst/>
                <a:latin typeface="Calibri (Body)"/>
              </a:rPr>
              <a:t>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53" name="TextBox 52">
            <a:extLst>
              <a:ext uri="{FF2B5EF4-FFF2-40B4-BE49-F238E27FC236}">
                <a16:creationId xmlns:a16="http://schemas.microsoft.com/office/drawing/2014/main" id="{9E41DDE8-82E0-4ADD-A855-AE0AE2B39B6F}"/>
              </a:ext>
            </a:extLst>
          </p:cNvPr>
          <p:cNvSpPr txBox="1"/>
          <p:nvPr/>
        </p:nvSpPr>
        <p:spPr>
          <a:xfrm>
            <a:off x="8657168" y="5386917"/>
            <a:ext cx="2421606" cy="572368"/>
          </a:xfrm>
          <a:prstGeom prst="rect">
            <a:avLst/>
          </a:prstGeom>
          <a:noFill/>
        </p:spPr>
        <p:txBody>
          <a:bodyPr wrap="square" rtlCol="0" anchor="ctr">
            <a:noAutofit/>
          </a:bodyPr>
          <a:lstStyle/>
          <a:p>
            <a:pPr algn="just"/>
            <a:r>
              <a:rPr lang="en-US" sz="1400" dirty="0">
                <a:solidFill>
                  <a:srgbClr val="44546A">
                    <a:lumMod val="50000"/>
                  </a:srgbClr>
                </a:solidFill>
                <a:latin typeface="Calibri (Body)"/>
              </a:rPr>
              <a:t>Selected item is highlighted but no selection control is visible (only one list item can be selected).</a:t>
            </a:r>
            <a:endParaRPr lang="en-US" sz="1400" dirty="0">
              <a:solidFill>
                <a:srgbClr val="44546A">
                  <a:lumMod val="50000"/>
                </a:srgbClr>
              </a:solidFill>
              <a:latin typeface="Calibri (Body)"/>
              <a:ea typeface="Segoe UI" panose="020B0502040204020203" pitchFamily="34" charset="0"/>
              <a:cs typeface="Segoe UI" panose="020B0502040204020203" pitchFamily="34" charset="0"/>
            </a:endParaRPr>
          </a:p>
        </p:txBody>
      </p:sp>
      <p:sp>
        <p:nvSpPr>
          <p:cNvPr id="54" name="TextBox 53">
            <a:extLst>
              <a:ext uri="{FF2B5EF4-FFF2-40B4-BE49-F238E27FC236}">
                <a16:creationId xmlns:a16="http://schemas.microsoft.com/office/drawing/2014/main" id="{D21F00B9-3AA6-4A04-83E6-8667F9133C5B}"/>
              </a:ext>
            </a:extLst>
          </p:cNvPr>
          <p:cNvSpPr txBox="1"/>
          <p:nvPr/>
        </p:nvSpPr>
        <p:spPr>
          <a:xfrm>
            <a:off x="8658662" y="4947968"/>
            <a:ext cx="2221774"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SingleSelectMaster</a:t>
            </a:r>
          </a:p>
        </p:txBody>
      </p:sp>
      <p:sp>
        <p:nvSpPr>
          <p:cNvPr id="55" name="TextBox 54">
            <a:extLst>
              <a:ext uri="{FF2B5EF4-FFF2-40B4-BE49-F238E27FC236}">
                <a16:creationId xmlns:a16="http://schemas.microsoft.com/office/drawing/2014/main" id="{9289A93A-82E9-419E-8E7F-B5D825B7C81A}"/>
              </a:ext>
            </a:extLst>
          </p:cNvPr>
          <p:cNvSpPr txBox="1"/>
          <p:nvPr/>
        </p:nvSpPr>
        <p:spPr>
          <a:xfrm flipH="1">
            <a:off x="7846451" y="5025218"/>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06</a:t>
            </a:r>
          </a:p>
        </p:txBody>
      </p:sp>
      <p:grpSp>
        <p:nvGrpSpPr>
          <p:cNvPr id="56" name="Shape 06">
            <a:extLst>
              <a:ext uri="{FF2B5EF4-FFF2-40B4-BE49-F238E27FC236}">
                <a16:creationId xmlns:a16="http://schemas.microsoft.com/office/drawing/2014/main" id="{28328A56-4740-4169-B37B-1B17A1792477}"/>
              </a:ext>
            </a:extLst>
          </p:cNvPr>
          <p:cNvGrpSpPr/>
          <p:nvPr/>
        </p:nvGrpSpPr>
        <p:grpSpPr>
          <a:xfrm>
            <a:off x="3972902" y="2072218"/>
            <a:ext cx="3723690" cy="3723690"/>
            <a:chOff x="4185336" y="1554984"/>
            <a:chExt cx="3723690" cy="3723690"/>
          </a:xfrm>
        </p:grpSpPr>
        <p:sp>
          <p:nvSpPr>
            <p:cNvPr id="57" name="Shape 06">
              <a:extLst>
                <a:ext uri="{FF2B5EF4-FFF2-40B4-BE49-F238E27FC236}">
                  <a16:creationId xmlns:a16="http://schemas.microsoft.com/office/drawing/2014/main" id="{A5F2C944-593B-4496-97A5-3C3835DA3D31}"/>
                </a:ext>
              </a:extLst>
            </p:cNvPr>
            <p:cNvSpPr/>
            <p:nvPr/>
          </p:nvSpPr>
          <p:spPr>
            <a:xfrm rot="2548300" flipH="1">
              <a:off x="4185336" y="1554984"/>
              <a:ext cx="3723690" cy="3723690"/>
            </a:xfrm>
            <a:prstGeom prst="blockArc">
              <a:avLst>
                <a:gd name="adj1" fmla="val 9976222"/>
                <a:gd name="adj2" fmla="val 12204387"/>
                <a:gd name="adj3" fmla="val 15945"/>
              </a:avLst>
            </a:prstGeom>
            <a:solidFill>
              <a:srgbClr val="A5A5A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44C07974-DC17-486E-93D4-59E58A162C23}"/>
                </a:ext>
              </a:extLst>
            </p:cNvPr>
            <p:cNvSpPr txBox="1"/>
            <p:nvPr/>
          </p:nvSpPr>
          <p:spPr>
            <a:xfrm flipH="1">
              <a:off x="7058864" y="4188093"/>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06</a:t>
              </a:r>
            </a:p>
          </p:txBody>
        </p:sp>
      </p:grpSp>
      <p:sp>
        <p:nvSpPr>
          <p:cNvPr id="59" name="TextBox 58">
            <a:extLst>
              <a:ext uri="{FF2B5EF4-FFF2-40B4-BE49-F238E27FC236}">
                <a16:creationId xmlns:a16="http://schemas.microsoft.com/office/drawing/2014/main" id="{59F287AB-789D-4649-88FA-5059BF4E4777}"/>
              </a:ext>
            </a:extLst>
          </p:cNvPr>
          <p:cNvSpPr txBox="1"/>
          <p:nvPr/>
        </p:nvSpPr>
        <p:spPr>
          <a:xfrm flipH="1">
            <a:off x="7839319" y="3530775"/>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05</a:t>
            </a:r>
          </a:p>
        </p:txBody>
      </p:sp>
      <p:sp>
        <p:nvSpPr>
          <p:cNvPr id="60" name="TextBox 59">
            <a:extLst>
              <a:ext uri="{FF2B5EF4-FFF2-40B4-BE49-F238E27FC236}">
                <a16:creationId xmlns:a16="http://schemas.microsoft.com/office/drawing/2014/main" id="{1A5BA41B-0639-49ED-92C2-363E63B97179}"/>
              </a:ext>
            </a:extLst>
          </p:cNvPr>
          <p:cNvSpPr txBox="1"/>
          <p:nvPr/>
        </p:nvSpPr>
        <p:spPr>
          <a:xfrm>
            <a:off x="8659006" y="3874641"/>
            <a:ext cx="1940237" cy="572368"/>
          </a:xfrm>
          <a:prstGeom prst="rect">
            <a:avLst/>
          </a:prstGeom>
          <a:noFill/>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Left-positioned single selection mode (only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61" name="TextBox 60">
            <a:extLst>
              <a:ext uri="{FF2B5EF4-FFF2-40B4-BE49-F238E27FC236}">
                <a16:creationId xmlns:a16="http://schemas.microsoft.com/office/drawing/2014/main" id="{9EDC1FAC-AA37-4F34-8BB6-1B2C734BF4F3}"/>
              </a:ext>
            </a:extLst>
          </p:cNvPr>
          <p:cNvSpPr txBox="1"/>
          <p:nvPr/>
        </p:nvSpPr>
        <p:spPr>
          <a:xfrm>
            <a:off x="8658662" y="3463127"/>
            <a:ext cx="1936658"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SingleSelectLeft</a:t>
            </a:r>
          </a:p>
        </p:txBody>
      </p:sp>
      <p:grpSp>
        <p:nvGrpSpPr>
          <p:cNvPr id="62" name="Shape 05">
            <a:extLst>
              <a:ext uri="{FF2B5EF4-FFF2-40B4-BE49-F238E27FC236}">
                <a16:creationId xmlns:a16="http://schemas.microsoft.com/office/drawing/2014/main" id="{0206120A-8446-487A-A2E4-43CA33C47411}"/>
              </a:ext>
            </a:extLst>
          </p:cNvPr>
          <p:cNvGrpSpPr/>
          <p:nvPr/>
        </p:nvGrpSpPr>
        <p:grpSpPr>
          <a:xfrm flipH="1">
            <a:off x="3972901" y="2072217"/>
            <a:ext cx="3743587" cy="3723690"/>
            <a:chOff x="4617293" y="1548187"/>
            <a:chExt cx="3743587" cy="3723690"/>
          </a:xfrm>
        </p:grpSpPr>
        <p:sp>
          <p:nvSpPr>
            <p:cNvPr id="63" name="Shape">
              <a:extLst>
                <a:ext uri="{FF2B5EF4-FFF2-40B4-BE49-F238E27FC236}">
                  <a16:creationId xmlns:a16="http://schemas.microsoft.com/office/drawing/2014/main" id="{C573C5C6-6492-4098-A1DF-F4D1D619A1E1}"/>
                </a:ext>
              </a:extLst>
            </p:cNvPr>
            <p:cNvSpPr/>
            <p:nvPr/>
          </p:nvSpPr>
          <p:spPr>
            <a:xfrm rot="21278277">
              <a:off x="4637190" y="1548187"/>
              <a:ext cx="3723690" cy="3723690"/>
            </a:xfrm>
            <a:prstGeom prst="blockArc">
              <a:avLst>
                <a:gd name="adj1" fmla="val 9976222"/>
                <a:gd name="adj2" fmla="val 12198060"/>
                <a:gd name="adj3" fmla="val 15679"/>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DFBF0349-BBB9-476E-AF48-8A9D7E1844FA}"/>
                </a:ext>
              </a:extLst>
            </p:cNvPr>
            <p:cNvSpPr txBox="1"/>
            <p:nvPr/>
          </p:nvSpPr>
          <p:spPr>
            <a:xfrm>
              <a:off x="4617293" y="3249574"/>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05</a:t>
              </a:r>
            </a:p>
          </p:txBody>
        </p:sp>
      </p:grpSp>
      <p:sp>
        <p:nvSpPr>
          <p:cNvPr id="65" name="TextBox 64">
            <a:extLst>
              <a:ext uri="{FF2B5EF4-FFF2-40B4-BE49-F238E27FC236}">
                <a16:creationId xmlns:a16="http://schemas.microsoft.com/office/drawing/2014/main" id="{C2FFD4F2-8C9C-4375-94D3-8C52C7EFE669}"/>
              </a:ext>
            </a:extLst>
          </p:cNvPr>
          <p:cNvSpPr txBox="1"/>
          <p:nvPr/>
        </p:nvSpPr>
        <p:spPr>
          <a:xfrm flipH="1">
            <a:off x="7756604" y="2064284"/>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04</a:t>
            </a:r>
          </a:p>
        </p:txBody>
      </p:sp>
      <p:sp>
        <p:nvSpPr>
          <p:cNvPr id="66" name="TextBox 65">
            <a:extLst>
              <a:ext uri="{FF2B5EF4-FFF2-40B4-BE49-F238E27FC236}">
                <a16:creationId xmlns:a16="http://schemas.microsoft.com/office/drawing/2014/main" id="{55B87D24-1F50-4276-BA97-76922DF1500A}"/>
              </a:ext>
            </a:extLst>
          </p:cNvPr>
          <p:cNvSpPr txBox="1"/>
          <p:nvPr/>
        </p:nvSpPr>
        <p:spPr>
          <a:xfrm>
            <a:off x="8592179" y="2417122"/>
            <a:ext cx="1940237" cy="572368"/>
          </a:xfrm>
          <a:prstGeom prst="rect">
            <a:avLst/>
          </a:prstGeom>
          <a:noFill/>
        </p:spPr>
        <p:txBody>
          <a:bodyPr wrap="square" rtlCol="0" anchor="ctr">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Right-positioned single selection mode (only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67" name="TextBox 66">
            <a:extLst>
              <a:ext uri="{FF2B5EF4-FFF2-40B4-BE49-F238E27FC236}">
                <a16:creationId xmlns:a16="http://schemas.microsoft.com/office/drawing/2014/main" id="{EE9E4732-CDDB-45E0-95EF-93EFF38F25CA}"/>
              </a:ext>
            </a:extLst>
          </p:cNvPr>
          <p:cNvSpPr txBox="1"/>
          <p:nvPr/>
        </p:nvSpPr>
        <p:spPr>
          <a:xfrm>
            <a:off x="8601824" y="1896182"/>
            <a:ext cx="1944740" cy="351634"/>
          </a:xfrm>
          <a:prstGeom prst="rect">
            <a:avLst/>
          </a:prstGeom>
          <a:noFill/>
        </p:spPr>
        <p:txBody>
          <a:bodyPr wrap="square" rtlCol="0" anchor="ctr">
            <a:noAutofit/>
          </a:bodyPr>
          <a:lstStyle/>
          <a:p>
            <a:r>
              <a:rPr lang="en-US" dirty="0">
                <a:solidFill>
                  <a:prstClr val="black"/>
                </a:solidFill>
                <a:latin typeface="Calibri (Body)"/>
                <a:ea typeface="Segoe UI" panose="020B0502040204020203" pitchFamily="34" charset="0"/>
                <a:cs typeface="Segoe UI" panose="020B0502040204020203" pitchFamily="34" charset="0"/>
              </a:rPr>
              <a:t>SingleSelect</a:t>
            </a:r>
          </a:p>
        </p:txBody>
      </p:sp>
      <p:grpSp>
        <p:nvGrpSpPr>
          <p:cNvPr id="68" name="Shape 04">
            <a:extLst>
              <a:ext uri="{FF2B5EF4-FFF2-40B4-BE49-F238E27FC236}">
                <a16:creationId xmlns:a16="http://schemas.microsoft.com/office/drawing/2014/main" id="{454A7E71-4CCC-4F62-A052-04508005A764}"/>
              </a:ext>
            </a:extLst>
          </p:cNvPr>
          <p:cNvGrpSpPr/>
          <p:nvPr/>
        </p:nvGrpSpPr>
        <p:grpSpPr>
          <a:xfrm flipH="1">
            <a:off x="3973208" y="2075316"/>
            <a:ext cx="3723690" cy="3723690"/>
            <a:chOff x="4636883" y="1551286"/>
            <a:chExt cx="3723690" cy="3723690"/>
          </a:xfrm>
        </p:grpSpPr>
        <p:sp>
          <p:nvSpPr>
            <p:cNvPr id="69" name="Shape">
              <a:extLst>
                <a:ext uri="{FF2B5EF4-FFF2-40B4-BE49-F238E27FC236}">
                  <a16:creationId xmlns:a16="http://schemas.microsoft.com/office/drawing/2014/main" id="{DBCF744F-4CDB-4A1A-AA25-AEAA94C62E85}"/>
                </a:ext>
              </a:extLst>
            </p:cNvPr>
            <p:cNvSpPr/>
            <p:nvPr/>
          </p:nvSpPr>
          <p:spPr>
            <a:xfrm rot="339551">
              <a:off x="4636883" y="1551286"/>
              <a:ext cx="3723690" cy="3723690"/>
            </a:xfrm>
            <a:prstGeom prst="blockArc">
              <a:avLst>
                <a:gd name="adj1" fmla="val 11536924"/>
                <a:gd name="adj2" fmla="val 13798962"/>
                <a:gd name="adj3" fmla="val 15725"/>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0" name="TextBox 69">
              <a:extLst>
                <a:ext uri="{FF2B5EF4-FFF2-40B4-BE49-F238E27FC236}">
                  <a16:creationId xmlns:a16="http://schemas.microsoft.com/office/drawing/2014/main" id="{1AF3DE10-F6D0-4314-BC23-BAD04280FF8F}"/>
                </a:ext>
              </a:extLst>
            </p:cNvPr>
            <p:cNvSpPr txBox="1"/>
            <p:nvPr/>
          </p:nvSpPr>
          <p:spPr>
            <a:xfrm>
              <a:off x="4935871" y="2289284"/>
              <a:ext cx="636855"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04</a:t>
              </a:r>
            </a:p>
          </p:txBody>
        </p:sp>
      </p:grpSp>
      <p:sp>
        <p:nvSpPr>
          <p:cNvPr id="71" name="TextBox 70">
            <a:extLst>
              <a:ext uri="{FF2B5EF4-FFF2-40B4-BE49-F238E27FC236}">
                <a16:creationId xmlns:a16="http://schemas.microsoft.com/office/drawing/2014/main" id="{99C8B565-7280-4E81-A5C2-D2CDBE0C1394}"/>
              </a:ext>
            </a:extLst>
          </p:cNvPr>
          <p:cNvSpPr txBox="1"/>
          <p:nvPr/>
        </p:nvSpPr>
        <p:spPr>
          <a:xfrm>
            <a:off x="3160919" y="5025218"/>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03</a:t>
            </a:r>
          </a:p>
        </p:txBody>
      </p:sp>
      <p:sp>
        <p:nvSpPr>
          <p:cNvPr id="72" name="TextBox 71">
            <a:extLst>
              <a:ext uri="{FF2B5EF4-FFF2-40B4-BE49-F238E27FC236}">
                <a16:creationId xmlns:a16="http://schemas.microsoft.com/office/drawing/2014/main" id="{61B41D1C-05C9-4BBA-A5F5-072398ECF4B4}"/>
              </a:ext>
            </a:extLst>
          </p:cNvPr>
          <p:cNvSpPr txBox="1"/>
          <p:nvPr/>
        </p:nvSpPr>
        <p:spPr>
          <a:xfrm>
            <a:off x="1240495" y="5285113"/>
            <a:ext cx="1930376" cy="572368"/>
          </a:xfrm>
          <a:prstGeom prst="rect">
            <a:avLst/>
          </a:prstGeom>
          <a:noFill/>
        </p:spPr>
        <p:txBody>
          <a:bodyPr wrap="square" rtlCol="0" anchor="ctr">
            <a:norm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no selection</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73" name="TextBox 72">
            <a:extLst>
              <a:ext uri="{FF2B5EF4-FFF2-40B4-BE49-F238E27FC236}">
                <a16:creationId xmlns:a16="http://schemas.microsoft.com/office/drawing/2014/main" id="{E509E6F8-74C2-42E4-9DAB-08B81444301D}"/>
              </a:ext>
            </a:extLst>
          </p:cNvPr>
          <p:cNvSpPr txBox="1"/>
          <p:nvPr/>
        </p:nvSpPr>
        <p:spPr>
          <a:xfrm>
            <a:off x="1240496" y="4947968"/>
            <a:ext cx="1930376" cy="351634"/>
          </a:xfrm>
          <a:prstGeom prst="rect">
            <a:avLst/>
          </a:prstGeom>
          <a:noFill/>
        </p:spPr>
        <p:txBody>
          <a:bodyPr wrap="square" rtlCol="0" anchor="ctr">
            <a:noAutofit/>
          </a:bodyPr>
          <a:lstStyle/>
          <a:p>
            <a:pPr algn="r"/>
            <a:r>
              <a:rPr lang="en-US" dirty="0">
                <a:solidFill>
                  <a:prstClr val="black"/>
                </a:solidFill>
                <a:latin typeface="Calibri (Body)"/>
                <a:ea typeface="Segoe UI" panose="020B0502040204020203" pitchFamily="34" charset="0"/>
                <a:cs typeface="Segoe UI" panose="020B0502040204020203" pitchFamily="34" charset="0"/>
              </a:rPr>
              <a:t>None</a:t>
            </a:r>
          </a:p>
        </p:txBody>
      </p:sp>
      <p:grpSp>
        <p:nvGrpSpPr>
          <p:cNvPr id="74" name="Shape 03">
            <a:extLst>
              <a:ext uri="{FF2B5EF4-FFF2-40B4-BE49-F238E27FC236}">
                <a16:creationId xmlns:a16="http://schemas.microsoft.com/office/drawing/2014/main" id="{5DE38115-8E12-4359-8B61-F6E09284EFC2}"/>
              </a:ext>
            </a:extLst>
          </p:cNvPr>
          <p:cNvGrpSpPr/>
          <p:nvPr/>
        </p:nvGrpSpPr>
        <p:grpSpPr>
          <a:xfrm>
            <a:off x="4081855" y="2065422"/>
            <a:ext cx="3723690" cy="3723690"/>
            <a:chOff x="4637189" y="1548188"/>
            <a:chExt cx="3723690" cy="3723690"/>
          </a:xfrm>
        </p:grpSpPr>
        <p:sp>
          <p:nvSpPr>
            <p:cNvPr id="75" name="Shape">
              <a:extLst>
                <a:ext uri="{FF2B5EF4-FFF2-40B4-BE49-F238E27FC236}">
                  <a16:creationId xmlns:a16="http://schemas.microsoft.com/office/drawing/2014/main" id="{072F2002-C0BB-45F6-BAC1-8DECAD924685}"/>
                </a:ext>
              </a:extLst>
            </p:cNvPr>
            <p:cNvSpPr/>
            <p:nvPr/>
          </p:nvSpPr>
          <p:spPr>
            <a:xfrm rot="19051700">
              <a:off x="4637189" y="1548188"/>
              <a:ext cx="3723690" cy="3723690"/>
            </a:xfrm>
            <a:prstGeom prst="blockArc">
              <a:avLst>
                <a:gd name="adj1" fmla="val 9976222"/>
                <a:gd name="adj2" fmla="val 12204387"/>
                <a:gd name="adj3" fmla="val 15945"/>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6" name="TextBox 75">
              <a:extLst>
                <a:ext uri="{FF2B5EF4-FFF2-40B4-BE49-F238E27FC236}">
                  <a16:creationId xmlns:a16="http://schemas.microsoft.com/office/drawing/2014/main" id="{E589E696-64A3-49FA-BC5F-BDF2A5C07D40}"/>
                </a:ext>
              </a:extLst>
            </p:cNvPr>
            <p:cNvSpPr txBox="1"/>
            <p:nvPr/>
          </p:nvSpPr>
          <p:spPr>
            <a:xfrm>
              <a:off x="4935871" y="4181297"/>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03</a:t>
              </a:r>
            </a:p>
          </p:txBody>
        </p:sp>
      </p:grpSp>
      <p:sp>
        <p:nvSpPr>
          <p:cNvPr id="77" name="TextBox 04">
            <a:extLst>
              <a:ext uri="{FF2B5EF4-FFF2-40B4-BE49-F238E27FC236}">
                <a16:creationId xmlns:a16="http://schemas.microsoft.com/office/drawing/2014/main" id="{5F4BC0B6-EBE8-4838-AA8F-D7D2064EAB7F}"/>
              </a:ext>
            </a:extLst>
          </p:cNvPr>
          <p:cNvSpPr txBox="1"/>
          <p:nvPr/>
        </p:nvSpPr>
        <p:spPr>
          <a:xfrm>
            <a:off x="3163050" y="3530775"/>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02</a:t>
            </a:r>
          </a:p>
        </p:txBody>
      </p:sp>
      <p:sp>
        <p:nvSpPr>
          <p:cNvPr id="78" name="TextBox 77">
            <a:extLst>
              <a:ext uri="{FF2B5EF4-FFF2-40B4-BE49-F238E27FC236}">
                <a16:creationId xmlns:a16="http://schemas.microsoft.com/office/drawing/2014/main" id="{9F881C85-301F-4B73-8D26-D12C2189D8C4}"/>
              </a:ext>
            </a:extLst>
          </p:cNvPr>
          <p:cNvSpPr txBox="1"/>
          <p:nvPr/>
        </p:nvSpPr>
        <p:spPr>
          <a:xfrm>
            <a:off x="1236916" y="3800272"/>
            <a:ext cx="1940237" cy="572368"/>
          </a:xfrm>
          <a:prstGeom prst="rect">
            <a:avLst/>
          </a:prstGeom>
          <a:noFill/>
        </p:spPr>
        <p:txBody>
          <a:bodyPr wrap="square" rtlCol="0" anchor="ctr">
            <a:norm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44546A">
                    <a:lumMod val="50000"/>
                  </a:srgbClr>
                </a:solidFill>
                <a:effectLst/>
                <a:uLnTx/>
                <a:uFillTx/>
              </a:rPr>
              <a:t>more than one list item can be selected</a:t>
            </a:r>
            <a:endParaRPr kumimoji="0" lang="en-US" sz="1400" b="0" i="0" u="none" strike="noStrike" kern="0" cap="none" spc="0" normalizeH="0" baseline="0" noProof="0" dirty="0">
              <a:ln>
                <a:noFill/>
              </a:ln>
              <a:solidFill>
                <a:srgbClr val="44546A">
                  <a:lumMod val="50000"/>
                </a:srgbClr>
              </a:solidFill>
              <a:effectLst/>
              <a:uLnTx/>
              <a:uFillTx/>
              <a:ea typeface="Segoe UI" panose="020B0502040204020203" pitchFamily="34" charset="0"/>
              <a:cs typeface="Segoe UI" panose="020B0502040204020203" pitchFamily="34" charset="0"/>
            </a:endParaRPr>
          </a:p>
        </p:txBody>
      </p:sp>
      <p:sp>
        <p:nvSpPr>
          <p:cNvPr id="79" name="TextBox 78">
            <a:extLst>
              <a:ext uri="{FF2B5EF4-FFF2-40B4-BE49-F238E27FC236}">
                <a16:creationId xmlns:a16="http://schemas.microsoft.com/office/drawing/2014/main" id="{AD559522-C661-4AD2-B40C-FE66DE6239EE}"/>
              </a:ext>
            </a:extLst>
          </p:cNvPr>
          <p:cNvSpPr txBox="1"/>
          <p:nvPr/>
        </p:nvSpPr>
        <p:spPr>
          <a:xfrm>
            <a:off x="1240496" y="3463127"/>
            <a:ext cx="1936658" cy="351634"/>
          </a:xfrm>
          <a:prstGeom prst="rect">
            <a:avLst/>
          </a:prstGeom>
          <a:noFill/>
        </p:spPr>
        <p:txBody>
          <a:bodyPr wrap="square" rtlCol="0" anchor="ctr">
            <a:noAutofit/>
          </a:bodyPr>
          <a:lstStyle/>
          <a:p>
            <a:pPr algn="r"/>
            <a:r>
              <a:rPr lang="en-US" dirty="0">
                <a:solidFill>
                  <a:prstClr val="black"/>
                </a:solidFill>
                <a:ea typeface="Segoe UI" panose="020B0502040204020203" pitchFamily="34" charset="0"/>
                <a:cs typeface="Segoe UI" panose="020B0502040204020203" pitchFamily="34" charset="0"/>
              </a:rPr>
              <a:t>MultiSelect</a:t>
            </a:r>
          </a:p>
        </p:txBody>
      </p:sp>
      <p:grpSp>
        <p:nvGrpSpPr>
          <p:cNvPr id="80" name="Shape 02">
            <a:extLst>
              <a:ext uri="{FF2B5EF4-FFF2-40B4-BE49-F238E27FC236}">
                <a16:creationId xmlns:a16="http://schemas.microsoft.com/office/drawing/2014/main" id="{5070BE76-465A-4D32-9177-827F657DE82A}"/>
              </a:ext>
            </a:extLst>
          </p:cNvPr>
          <p:cNvGrpSpPr/>
          <p:nvPr/>
        </p:nvGrpSpPr>
        <p:grpSpPr>
          <a:xfrm>
            <a:off x="4061959" y="2065421"/>
            <a:ext cx="3743587" cy="3723690"/>
            <a:chOff x="4617293" y="1548187"/>
            <a:chExt cx="3743587" cy="3723690"/>
          </a:xfrm>
        </p:grpSpPr>
        <p:sp>
          <p:nvSpPr>
            <p:cNvPr id="81" name="Shape">
              <a:extLst>
                <a:ext uri="{FF2B5EF4-FFF2-40B4-BE49-F238E27FC236}">
                  <a16:creationId xmlns:a16="http://schemas.microsoft.com/office/drawing/2014/main" id="{DE7375D0-154F-4EE7-924C-5DFB434FCF8B}"/>
                </a:ext>
              </a:extLst>
            </p:cNvPr>
            <p:cNvSpPr/>
            <p:nvPr/>
          </p:nvSpPr>
          <p:spPr>
            <a:xfrm rot="21278277">
              <a:off x="4637190" y="1548187"/>
              <a:ext cx="3723690" cy="3723690"/>
            </a:xfrm>
            <a:prstGeom prst="blockArc">
              <a:avLst>
                <a:gd name="adj1" fmla="val 9976222"/>
                <a:gd name="adj2" fmla="val 12198060"/>
                <a:gd name="adj3" fmla="val 15679"/>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82" name="TextBox 81">
              <a:extLst>
                <a:ext uri="{FF2B5EF4-FFF2-40B4-BE49-F238E27FC236}">
                  <a16:creationId xmlns:a16="http://schemas.microsoft.com/office/drawing/2014/main" id="{AA74DDE8-0EAE-4395-8039-40754FDA8FBA}"/>
                </a:ext>
              </a:extLst>
            </p:cNvPr>
            <p:cNvSpPr txBox="1"/>
            <p:nvPr/>
          </p:nvSpPr>
          <p:spPr>
            <a:xfrm>
              <a:off x="4617293" y="3249574"/>
              <a:ext cx="55148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02</a:t>
              </a:r>
            </a:p>
          </p:txBody>
        </p:sp>
      </p:grpSp>
      <p:sp>
        <p:nvSpPr>
          <p:cNvPr id="83" name="TextBox 03">
            <a:extLst>
              <a:ext uri="{FF2B5EF4-FFF2-40B4-BE49-F238E27FC236}">
                <a16:creationId xmlns:a16="http://schemas.microsoft.com/office/drawing/2014/main" id="{D4A6D040-43E4-430B-B2B9-3E7D6F588528}"/>
              </a:ext>
            </a:extLst>
          </p:cNvPr>
          <p:cNvSpPr txBox="1"/>
          <p:nvPr/>
        </p:nvSpPr>
        <p:spPr>
          <a:xfrm>
            <a:off x="1235136" y="2315431"/>
            <a:ext cx="1940237" cy="572368"/>
          </a:xfrm>
          <a:prstGeom prst="rect">
            <a:avLst/>
          </a:prstGeom>
          <a:noFill/>
        </p:spPr>
        <p:txBody>
          <a:bodyPr wrap="square" rtlCol="0" anchor="ctr">
            <a:noAutofit/>
          </a:bodyPr>
          <a:lstStyle/>
          <a:p>
            <a:pPr algn="just"/>
            <a:r>
              <a:rPr lang="en-US" sz="1400" dirty="0">
                <a:solidFill>
                  <a:srgbClr val="44546A">
                    <a:lumMod val="50000"/>
                  </a:srgbClr>
                </a:solidFill>
                <a:latin typeface="Calibri (Body)"/>
              </a:rPr>
              <a:t>only one list item can be deleted via provided delete button</a:t>
            </a:r>
            <a:endParaRPr lang="en-US" sz="1400" dirty="0">
              <a:solidFill>
                <a:srgbClr val="44546A">
                  <a:lumMod val="50000"/>
                </a:srgbClr>
              </a:solidFill>
              <a:latin typeface="Calibri (Body)"/>
              <a:ea typeface="Segoe UI" panose="020B0502040204020203" pitchFamily="34" charset="0"/>
              <a:cs typeface="Segoe UI" panose="020B0502040204020203" pitchFamily="34" charset="0"/>
            </a:endParaRPr>
          </a:p>
        </p:txBody>
      </p:sp>
      <p:sp>
        <p:nvSpPr>
          <p:cNvPr id="84" name="TextBox 02">
            <a:extLst>
              <a:ext uri="{FF2B5EF4-FFF2-40B4-BE49-F238E27FC236}">
                <a16:creationId xmlns:a16="http://schemas.microsoft.com/office/drawing/2014/main" id="{321AE94B-31E8-4A89-9D75-BFF26A8DE2F5}"/>
              </a:ext>
            </a:extLst>
          </p:cNvPr>
          <p:cNvSpPr txBox="1"/>
          <p:nvPr/>
        </p:nvSpPr>
        <p:spPr>
          <a:xfrm>
            <a:off x="1230634" y="1978286"/>
            <a:ext cx="1944740" cy="351634"/>
          </a:xfrm>
          <a:prstGeom prst="rect">
            <a:avLst/>
          </a:prstGeom>
          <a:noFill/>
        </p:spPr>
        <p:txBody>
          <a:bodyPr wrap="square" rtlCol="0" anchor="ctr">
            <a:noAutofit/>
          </a:bodyPr>
          <a:lstStyle/>
          <a:p>
            <a:pPr algn="r"/>
            <a:r>
              <a:rPr lang="en-US" dirty="0">
                <a:solidFill>
                  <a:prstClr val="black"/>
                </a:solidFill>
                <a:latin typeface="Calibri (Body)"/>
                <a:ea typeface="Segoe UI" panose="020B0502040204020203" pitchFamily="34" charset="0"/>
                <a:cs typeface="Segoe UI" panose="020B0502040204020203" pitchFamily="34" charset="0"/>
              </a:rPr>
              <a:t>Delete</a:t>
            </a:r>
          </a:p>
        </p:txBody>
      </p:sp>
      <p:sp>
        <p:nvSpPr>
          <p:cNvPr id="85" name="TextBox 01">
            <a:extLst>
              <a:ext uri="{FF2B5EF4-FFF2-40B4-BE49-F238E27FC236}">
                <a16:creationId xmlns:a16="http://schemas.microsoft.com/office/drawing/2014/main" id="{BD75620F-2DDE-459C-AAA5-373AC4CBE198}"/>
              </a:ext>
            </a:extLst>
          </p:cNvPr>
          <p:cNvSpPr txBox="1"/>
          <p:nvPr/>
        </p:nvSpPr>
        <p:spPr>
          <a:xfrm>
            <a:off x="3194523" y="2064284"/>
            <a:ext cx="874643" cy="769441"/>
          </a:xfrm>
          <a:prstGeom prst="rect">
            <a:avLst/>
          </a:prstGeom>
          <a:noFill/>
        </p:spPr>
        <p:txBody>
          <a:bodyPr wrap="square" rtlCol="0">
            <a:spAutoFit/>
          </a:bodyPr>
          <a:lstStyle/>
          <a:p>
            <a:pPr algn="ctr"/>
            <a:r>
              <a:rPr lang="en-US" sz="4400" b="1" dirty="0">
                <a:solidFill>
                  <a:prstClr val="black"/>
                </a:solidFill>
                <a:latin typeface="Segoe UI" panose="020B0502040204020203" pitchFamily="34" charset="0"/>
                <a:ea typeface="Segoe UI" panose="020B0502040204020203" pitchFamily="34" charset="0"/>
                <a:cs typeface="Segoe UI" panose="020B0502040204020203" pitchFamily="34" charset="0"/>
              </a:rPr>
              <a:t>01</a:t>
            </a:r>
          </a:p>
        </p:txBody>
      </p:sp>
      <p:grpSp>
        <p:nvGrpSpPr>
          <p:cNvPr id="86" name="Shape 01">
            <a:extLst>
              <a:ext uri="{FF2B5EF4-FFF2-40B4-BE49-F238E27FC236}">
                <a16:creationId xmlns:a16="http://schemas.microsoft.com/office/drawing/2014/main" id="{B5480347-4BBE-4FFF-81E0-3842947FAF49}"/>
              </a:ext>
            </a:extLst>
          </p:cNvPr>
          <p:cNvGrpSpPr/>
          <p:nvPr/>
        </p:nvGrpSpPr>
        <p:grpSpPr>
          <a:xfrm>
            <a:off x="4081549" y="2068520"/>
            <a:ext cx="3723690" cy="3723690"/>
            <a:chOff x="4636883" y="1551286"/>
            <a:chExt cx="3723690" cy="3723690"/>
          </a:xfrm>
        </p:grpSpPr>
        <p:sp>
          <p:nvSpPr>
            <p:cNvPr id="87" name="Shape">
              <a:extLst>
                <a:ext uri="{FF2B5EF4-FFF2-40B4-BE49-F238E27FC236}">
                  <a16:creationId xmlns:a16="http://schemas.microsoft.com/office/drawing/2014/main" id="{6D13C66F-08BC-4639-862F-01B296D63B9A}"/>
                </a:ext>
              </a:extLst>
            </p:cNvPr>
            <p:cNvSpPr/>
            <p:nvPr/>
          </p:nvSpPr>
          <p:spPr>
            <a:xfrm rot="339551">
              <a:off x="4636883" y="1551286"/>
              <a:ext cx="3723690" cy="3723690"/>
            </a:xfrm>
            <a:prstGeom prst="blockArc">
              <a:avLst>
                <a:gd name="adj1" fmla="val 11536924"/>
                <a:gd name="adj2" fmla="val 13798962"/>
                <a:gd name="adj3" fmla="val 15725"/>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472C4"/>
                </a:solidFill>
                <a:effectLst/>
                <a:uLnTx/>
                <a:uFillTx/>
                <a:latin typeface="Calibri" panose="020F0502020204030204"/>
                <a:ea typeface="+mn-ea"/>
                <a:cs typeface="+mn-cs"/>
              </a:endParaRPr>
            </a:p>
          </p:txBody>
        </p:sp>
        <p:sp>
          <p:nvSpPr>
            <p:cNvPr id="88" name="TextBox 87">
              <a:extLst>
                <a:ext uri="{FF2B5EF4-FFF2-40B4-BE49-F238E27FC236}">
                  <a16:creationId xmlns:a16="http://schemas.microsoft.com/office/drawing/2014/main" id="{67B9796D-6C52-478E-9067-D5A381BB06D8}"/>
                </a:ext>
              </a:extLst>
            </p:cNvPr>
            <p:cNvSpPr txBox="1"/>
            <p:nvPr/>
          </p:nvSpPr>
          <p:spPr>
            <a:xfrm>
              <a:off x="4935871" y="2289284"/>
              <a:ext cx="636855"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01</a:t>
              </a:r>
            </a:p>
          </p:txBody>
        </p:sp>
      </p:grpSp>
      <p:grpSp>
        <p:nvGrpSpPr>
          <p:cNvPr id="89" name="Cebter Shape">
            <a:extLst>
              <a:ext uri="{FF2B5EF4-FFF2-40B4-BE49-F238E27FC236}">
                <a16:creationId xmlns:a16="http://schemas.microsoft.com/office/drawing/2014/main" id="{3C4F63B8-2A2C-4DEE-8612-FFD9324D87DA}"/>
              </a:ext>
            </a:extLst>
          </p:cNvPr>
          <p:cNvGrpSpPr/>
          <p:nvPr/>
        </p:nvGrpSpPr>
        <p:grpSpPr>
          <a:xfrm>
            <a:off x="3548320" y="2622163"/>
            <a:ext cx="4658878" cy="2648142"/>
            <a:chOff x="3760754" y="2104929"/>
            <a:chExt cx="4658878" cy="2648142"/>
          </a:xfrm>
        </p:grpSpPr>
        <p:sp>
          <p:nvSpPr>
            <p:cNvPr id="90" name="Shadow">
              <a:extLst>
                <a:ext uri="{FF2B5EF4-FFF2-40B4-BE49-F238E27FC236}">
                  <a16:creationId xmlns:a16="http://schemas.microsoft.com/office/drawing/2014/main" id="{6904CFAC-9989-484E-BA1A-8ACCFD15CEBD}"/>
                </a:ext>
              </a:extLst>
            </p:cNvPr>
            <p:cNvSpPr>
              <a:spLocks noChangeAspect="1"/>
            </p:cNvSpPr>
            <p:nvPr/>
          </p:nvSpPr>
          <p:spPr>
            <a:xfrm>
              <a:off x="4761128" y="2104929"/>
              <a:ext cx="2648142" cy="2648142"/>
            </a:xfrm>
            <a:prstGeom prst="ellipse">
              <a:avLst/>
            </a:prstGeom>
            <a:solidFill>
              <a:srgbClr val="D9D9D9">
                <a:alpha val="58824"/>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1" name="Shadow 4">
              <a:extLst>
                <a:ext uri="{FF2B5EF4-FFF2-40B4-BE49-F238E27FC236}">
                  <a16:creationId xmlns:a16="http://schemas.microsoft.com/office/drawing/2014/main" id="{0398090F-78D2-4043-A840-EBD998CA5661}"/>
                </a:ext>
              </a:extLst>
            </p:cNvPr>
            <p:cNvSpPr/>
            <p:nvPr/>
          </p:nvSpPr>
          <p:spPr>
            <a:xfrm rot="17313186" flipV="1">
              <a:off x="7799512" y="3450113"/>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2" name="Shadow 3">
              <a:extLst>
                <a:ext uri="{FF2B5EF4-FFF2-40B4-BE49-F238E27FC236}">
                  <a16:creationId xmlns:a16="http://schemas.microsoft.com/office/drawing/2014/main" id="{4E990B71-4C13-4449-9664-01EBCFB958CE}"/>
                </a:ext>
              </a:extLst>
            </p:cNvPr>
            <p:cNvSpPr/>
            <p:nvPr/>
          </p:nvSpPr>
          <p:spPr>
            <a:xfrm rot="4286814" flipH="1" flipV="1">
              <a:off x="4332551" y="3453478"/>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3" name="Shadow 2">
              <a:extLst>
                <a:ext uri="{FF2B5EF4-FFF2-40B4-BE49-F238E27FC236}">
                  <a16:creationId xmlns:a16="http://schemas.microsoft.com/office/drawing/2014/main" id="{B5FD8755-C64F-4E8D-A21E-DAE6F54CB4DA}"/>
                </a:ext>
              </a:extLst>
            </p:cNvPr>
            <p:cNvSpPr/>
            <p:nvPr/>
          </p:nvSpPr>
          <p:spPr>
            <a:xfrm rot="4286814">
              <a:off x="7811835" y="2260826"/>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4" name="Shadow 1">
              <a:extLst>
                <a:ext uri="{FF2B5EF4-FFF2-40B4-BE49-F238E27FC236}">
                  <a16:creationId xmlns:a16="http://schemas.microsoft.com/office/drawing/2014/main" id="{8F160C87-463A-4C40-856F-3E69BEE32C81}"/>
                </a:ext>
              </a:extLst>
            </p:cNvPr>
            <p:cNvSpPr/>
            <p:nvPr/>
          </p:nvSpPr>
          <p:spPr>
            <a:xfrm rot="17313186" flipH="1">
              <a:off x="4332998" y="2245585"/>
              <a:ext cx="36000" cy="1179594"/>
            </a:xfrm>
            <a:prstGeom prst="triangle">
              <a:avLst/>
            </a:prstGeom>
            <a:gradFill flip="none" rotWithShape="1">
              <a:gsLst>
                <a:gs pos="22000">
                  <a:srgbClr val="000000">
                    <a:alpha val="20000"/>
                  </a:srgbClr>
                </a:gs>
                <a:gs pos="67000">
                  <a:sysClr val="windowText" lastClr="000000">
                    <a:tint val="44500"/>
                    <a:satMod val="160000"/>
                    <a:alpha val="50000"/>
                  </a:sysClr>
                </a:gs>
                <a:gs pos="87000">
                  <a:srgbClr val="FFFFFF"/>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5" name="Center shape">
              <a:extLst>
                <a:ext uri="{FF2B5EF4-FFF2-40B4-BE49-F238E27FC236}">
                  <a16:creationId xmlns:a16="http://schemas.microsoft.com/office/drawing/2014/main" id="{48DA8850-5F55-4F06-AAC2-93691668EC8D}"/>
                </a:ext>
              </a:extLst>
            </p:cNvPr>
            <p:cNvSpPr/>
            <p:nvPr/>
          </p:nvSpPr>
          <p:spPr>
            <a:xfrm>
              <a:off x="4839591" y="2183392"/>
              <a:ext cx="2491216" cy="2491216"/>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96" name="Middle text">
            <a:extLst>
              <a:ext uri="{FF2B5EF4-FFF2-40B4-BE49-F238E27FC236}">
                <a16:creationId xmlns:a16="http://schemas.microsoft.com/office/drawing/2014/main" id="{6BFEAA3D-D04C-43FE-A56F-0132855F5399}"/>
              </a:ext>
            </a:extLst>
          </p:cNvPr>
          <p:cNvSpPr txBox="1"/>
          <p:nvPr/>
        </p:nvSpPr>
        <p:spPr>
          <a:xfrm>
            <a:off x="4945283" y="3340598"/>
            <a:ext cx="1778926" cy="1173335"/>
          </a:xfrm>
          <a:prstGeom prst="rect">
            <a:avLst/>
          </a:prstGeom>
          <a:noFill/>
        </p:spPr>
        <p:txBody>
          <a:bodyPr wrap="square" rtlCol="0" anchor="ctr">
            <a:normAutofit/>
          </a:bodyPr>
          <a:lstStyle/>
          <a:p>
            <a:pPr algn="ctr"/>
            <a:r>
              <a:rPr lang="en-US" dirty="0">
                <a:solidFill>
                  <a:prstClr val="black"/>
                </a:solidFill>
                <a:latin typeface="Segoe UI" panose="020B0502040204020203" pitchFamily="34" charset="0"/>
                <a:ea typeface="Segoe UI" panose="020B0502040204020203" pitchFamily="34" charset="0"/>
                <a:cs typeface="Segoe UI" panose="020B0502040204020203" pitchFamily="34" charset="0"/>
              </a:rPr>
              <a:t>You can edit this text</a:t>
            </a:r>
          </a:p>
        </p:txBody>
      </p:sp>
    </p:spTree>
    <p:extLst>
      <p:ext uri="{BB962C8B-B14F-4D97-AF65-F5344CB8AC3E}">
        <p14:creationId xmlns:p14="http://schemas.microsoft.com/office/powerpoint/2010/main" val="82832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List modes and Grouping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look at the different type of List mode provided by the UI5.</a:t>
            </a:r>
          </a:p>
          <a:p>
            <a:pPr marL="285750" indent="-285750">
              <a:buFont typeface="Wingdings" panose="05000000000000000000" pitchFamily="2" charset="2"/>
              <a:buChar char="§"/>
            </a:pPr>
            <a:r>
              <a:rPr lang="en-US" dirty="0"/>
              <a:t>Along with that we will Implement the Press event, Selection change and Delete Event in the List Control.</a:t>
            </a:r>
          </a:p>
          <a:p>
            <a:pPr marL="285750" indent="-285750">
              <a:buFont typeface="Wingdings" panose="05000000000000000000" pitchFamily="2" charset="2"/>
              <a:buChar char="§"/>
            </a:pPr>
            <a:r>
              <a:rPr lang="en-US" dirty="0"/>
              <a:t>Also we will Group the data according to the type of Fruit.</a:t>
            </a:r>
          </a:p>
          <a:p>
            <a:pPr marL="285750" indent="-285750">
              <a:buFont typeface="Wingdings" panose="05000000000000000000" pitchFamily="2" charset="2"/>
              <a:buChar char="§"/>
            </a:pPr>
            <a:endParaRPr lang="en-US" dirty="0"/>
          </a:p>
          <a:p>
            <a:endParaRPr lang="en-US" dirty="0"/>
          </a:p>
          <a:p>
            <a:r>
              <a:rPr lang="en-US" dirty="0"/>
              <a:t>Code Link:</a:t>
            </a:r>
          </a:p>
          <a:p>
            <a:pPr marL="285750" indent="-285750">
              <a:buFontTx/>
              <a:buChar char="-"/>
            </a:pPr>
            <a:r>
              <a:rPr lang="en-US" dirty="0"/>
              <a:t>View1.view.xml</a:t>
            </a:r>
          </a:p>
          <a:p>
            <a:pPr marL="285750" indent="-285750">
              <a:buFontTx/>
              <a:buChar char="-"/>
            </a:pPr>
            <a:r>
              <a:rPr lang="en-US" dirty="0"/>
              <a:t>View1.controller.js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5BA3265B-0C17-4590-A5A3-8A5CAE7FB774}"/>
              </a:ext>
            </a:extLst>
          </p:cNvPr>
          <p:cNvPicPr>
            <a:picLocks noChangeAspect="1"/>
          </p:cNvPicPr>
          <p:nvPr/>
        </p:nvPicPr>
        <p:blipFill>
          <a:blip r:embed="rId3"/>
          <a:stretch>
            <a:fillRect/>
          </a:stretch>
        </p:blipFill>
        <p:spPr>
          <a:xfrm>
            <a:off x="5000922" y="2381458"/>
            <a:ext cx="6422484" cy="30144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18373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664810603"/>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22800</TotalTime>
  <Words>786</Words>
  <Application>Microsoft Office PowerPoint</Application>
  <PresentationFormat>Widescreen</PresentationFormat>
  <Paragraphs>125</Paragraphs>
  <Slides>19</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Calibri (Body)</vt:lpstr>
      <vt:lpstr>Calibri Light</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738</cp:revision>
  <dcterms:created xsi:type="dcterms:W3CDTF">2016-07-10T03:33:26Z</dcterms:created>
  <dcterms:modified xsi:type="dcterms:W3CDTF">2022-03-02T16:20:51Z</dcterms:modified>
</cp:coreProperties>
</file>